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3" r:id="rId6"/>
    <p:sldId id="284" r:id="rId7"/>
    <p:sldId id="300" r:id="rId8"/>
    <p:sldId id="306" r:id="rId9"/>
    <p:sldId id="307" r:id="rId10"/>
    <p:sldId id="30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48598"/>
          </a:xfrm>
        </p:spPr>
        <p:txBody>
          <a:bodyPr>
            <a:normAutofit/>
          </a:bodyPr>
          <a:lstStyle/>
          <a:p>
            <a:r>
              <a:rPr lang="ru-RU" sz="4400" b="1" dirty="0"/>
              <a:t>Лекция 1. Организационная психология как современная отрасль научного знания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068"/>
            <a:ext cx="10515600" cy="576289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ru-RU" dirty="0" smtClean="0"/>
              <a:t>Таким образом, основные задачи:</a:t>
            </a:r>
            <a:endParaRPr lang="en-US" dirty="0"/>
          </a:p>
          <a:p>
            <a:r>
              <a:rPr lang="ru-RU" dirty="0" smtClean="0"/>
              <a:t>1</a:t>
            </a:r>
            <a:r>
              <a:rPr lang="ru-RU" dirty="0"/>
              <a:t>. Диагностировать в терминах психологического знания организационную проблематику.</a:t>
            </a:r>
          </a:p>
          <a:p>
            <a:r>
              <a:rPr lang="ru-RU" dirty="0"/>
              <a:t>2. Проводить исследования, позволяющие конкретизировать специфические организационные переменные, выявлять причинно-следственные связи между поведением организационных субъектов и эффективностью организации.</a:t>
            </a:r>
          </a:p>
          <a:p>
            <a:r>
              <a:rPr lang="ru-RU" dirty="0"/>
              <a:t>3. Разрабатывать рекомендации по оптимизации поведения для участников организационного процесса.</a:t>
            </a:r>
          </a:p>
          <a:p>
            <a:r>
              <a:rPr lang="ru-RU" dirty="0"/>
              <a:t>4. Внедрять данные рекомендации в организационную среду, учитывая возможное сопротивление сотрудников и менеджеров такой интервенции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81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3295"/>
          </a:xfrm>
        </p:spPr>
        <p:txBody>
          <a:bodyPr/>
          <a:lstStyle/>
          <a:p>
            <a:r>
              <a:rPr lang="ru-RU" sz="3200" b="1" dirty="0" smtClean="0"/>
              <a:t>1. Предмет</a:t>
            </a:r>
            <a:r>
              <a:rPr lang="ru-RU" sz="3200" b="1" dirty="0"/>
              <a:t>, цели и задачи организационной психологии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2. Место и роль организационной психологии среди других отраслей психологического знания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r>
              <a:rPr lang="ru-RU" sz="3200" b="1" dirty="0"/>
              <a:t>3</a:t>
            </a:r>
            <a:r>
              <a:rPr lang="ru-RU" sz="3200" b="1" dirty="0" smtClean="0"/>
              <a:t>. Актуальность </a:t>
            </a:r>
            <a:r>
              <a:rPr lang="ru-RU" sz="3200" b="1" dirty="0"/>
              <a:t>организационной психологии в современных условиях.</a:t>
            </a:r>
          </a:p>
          <a:p>
            <a:r>
              <a:rPr lang="ru-RU" sz="3200" b="1" dirty="0" smtClean="0"/>
              <a:t>4. Перспективы </a:t>
            </a:r>
            <a:r>
              <a:rPr lang="ru-RU" sz="3200" b="1" dirty="0"/>
              <a:t>развития организационной психологии.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50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/>
              <a:t>Учебная литература</a:t>
            </a:r>
            <a:r>
              <a:rPr lang="ru-RU" sz="3200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51688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b="1" dirty="0" smtClean="0"/>
              <a:t>Arthur </a:t>
            </a:r>
            <a:r>
              <a:rPr lang="en-US" b="1" dirty="0"/>
              <a:t>D. Fundamentals of Human Resources Management.</a:t>
            </a:r>
            <a:r>
              <a:rPr lang="en-GB" b="1" dirty="0"/>
              <a:t>fourth edition. </a:t>
            </a:r>
            <a:r>
              <a:rPr lang="en-US" b="1" dirty="0" err="1"/>
              <a:t>Amacom</a:t>
            </a:r>
            <a:r>
              <a:rPr lang="ru-RU" b="1" dirty="0"/>
              <a:t>, 2011.</a:t>
            </a:r>
          </a:p>
          <a:p>
            <a:pPr lvl="0"/>
            <a:r>
              <a:rPr lang="en-GB" b="1" dirty="0"/>
              <a:t>Becker G.S. (2011) Human capital: Theoretical and Empirical Analysis. - N-Y., 2011</a:t>
            </a:r>
            <a:r>
              <a:rPr lang="en-US" b="1" dirty="0"/>
              <a:t>.</a:t>
            </a:r>
            <a:endParaRPr lang="ru-RU" b="1" dirty="0"/>
          </a:p>
          <a:p>
            <a:pPr lvl="0"/>
            <a:r>
              <a:rPr lang="ru-RU" b="1" dirty="0"/>
              <a:t>Бекоева Д.Д. Организационная психология: учебник для </a:t>
            </a:r>
            <a:r>
              <a:rPr lang="ru-RU" b="1" dirty="0" err="1"/>
              <a:t>студ.учрежденицй</a:t>
            </a:r>
            <a:r>
              <a:rPr lang="ru-RU" b="1" dirty="0"/>
              <a:t> высшего образования. – </a:t>
            </a:r>
            <a:r>
              <a:rPr lang="ru-RU" b="1" dirty="0" err="1"/>
              <a:t>М.:Издательский</a:t>
            </a:r>
            <a:r>
              <a:rPr lang="ru-RU" b="1" dirty="0"/>
              <a:t> центр «Академия», 2014. -256 с. </a:t>
            </a:r>
          </a:p>
          <a:p>
            <a:pPr lvl="0"/>
            <a:r>
              <a:rPr lang="ru-RU" b="1" dirty="0"/>
              <a:t>Волкогонова О. Д. Управленческая психология: учебник. - М.: Форум : ИНФРА-М, 2013.</a:t>
            </a:r>
          </a:p>
          <a:p>
            <a:pPr lvl="0"/>
            <a:r>
              <a:rPr lang="ru-RU" b="1" dirty="0" err="1"/>
              <a:t>Глумаков</a:t>
            </a:r>
            <a:r>
              <a:rPr lang="ru-RU" b="1" dirty="0"/>
              <a:t> В. Н. Организационное поведение: учебник - М.: Вузовский учебник, 2014.</a:t>
            </a:r>
          </a:p>
          <a:p>
            <a:pPr lvl="0"/>
            <a:r>
              <a:rPr lang="ru-RU" b="1" dirty="0" err="1"/>
              <a:t>Занковский</a:t>
            </a:r>
            <a:r>
              <a:rPr lang="ru-RU" b="1" dirty="0"/>
              <a:t> А.Н. Организационная </a:t>
            </a:r>
            <a:r>
              <a:rPr lang="ru-RU" b="1" dirty="0" err="1"/>
              <a:t>психология:Учебное</a:t>
            </a:r>
            <a:r>
              <a:rPr lang="ru-RU" b="1" dirty="0"/>
              <a:t> пособие для вузов, 2016. </a:t>
            </a:r>
            <a:r>
              <a:rPr lang="ru-RU" b="1" dirty="0" err="1"/>
              <a:t>М.:Флинта</a:t>
            </a:r>
            <a:r>
              <a:rPr lang="ru-RU" b="1" dirty="0"/>
              <a:t> МПСИ.</a:t>
            </a:r>
          </a:p>
          <a:p>
            <a:pPr lvl="0"/>
            <a:r>
              <a:rPr lang="ru-RU" b="1" dirty="0" err="1"/>
              <a:t>Жубаназарова</a:t>
            </a:r>
            <a:r>
              <a:rPr lang="ru-RU" b="1" dirty="0"/>
              <a:t> Н.С. </a:t>
            </a:r>
            <a:r>
              <a:rPr lang="ru-RU" b="1" dirty="0" err="1"/>
              <a:t>Жас</a:t>
            </a:r>
            <a:r>
              <a:rPr lang="ru-RU" b="1" dirty="0"/>
              <a:t> </a:t>
            </a:r>
            <a:r>
              <a:rPr lang="ru-RU" b="1" dirty="0" err="1"/>
              <a:t>ерекшел</a:t>
            </a:r>
            <a:r>
              <a:rPr lang="kk-KZ" b="1" dirty="0"/>
              <a:t>іқ психологиясы</a:t>
            </a:r>
            <a:r>
              <a:rPr lang="ru-RU" b="1" dirty="0"/>
              <a:t>. – Алматы: МОН, 2015.</a:t>
            </a:r>
          </a:p>
          <a:p>
            <a:pPr lvl="0"/>
            <a:r>
              <a:rPr lang="ru-RU" b="1" dirty="0"/>
              <a:t>Захарова Л.Н. Психология управления.- М.: Логос, 2015. </a:t>
            </a:r>
          </a:p>
          <a:p>
            <a:pPr lvl="0"/>
            <a:r>
              <a:rPr lang="ru-RU" b="1" dirty="0"/>
              <a:t>Карпов А.В. Психология менеджмента. – М.:</a:t>
            </a:r>
            <a:r>
              <a:rPr lang="ru-RU" b="1" dirty="0" err="1"/>
              <a:t>Гардарики</a:t>
            </a:r>
            <a:r>
              <a:rPr lang="ru-RU" b="1" dirty="0"/>
              <a:t>, 2017.</a:t>
            </a:r>
          </a:p>
          <a:p>
            <a:pPr lvl="0"/>
            <a:r>
              <a:rPr lang="en-US" b="1" dirty="0" err="1"/>
              <a:t>Korman</a:t>
            </a:r>
            <a:r>
              <a:rPr lang="en-US" b="1" dirty="0"/>
              <a:t> A</a:t>
            </a:r>
            <a:r>
              <a:rPr lang="en-US" b="1" i="1" dirty="0"/>
              <a:t>. </a:t>
            </a:r>
            <a:r>
              <a:rPr lang="en-US" b="1" dirty="0"/>
              <a:t>Consideration, initiating structure, and organizational criteria</a:t>
            </a:r>
            <a:r>
              <a:rPr lang="ru-RU" b="1" dirty="0"/>
              <a:t>—</a:t>
            </a:r>
            <a:r>
              <a:rPr lang="en-US" b="1" dirty="0"/>
              <a:t>A review //Personnel Psychology, </a:t>
            </a:r>
            <a:r>
              <a:rPr lang="ru-RU" b="1" dirty="0"/>
              <a:t>1966.</a:t>
            </a:r>
          </a:p>
          <a:p>
            <a:pPr lvl="0"/>
            <a:r>
              <a:rPr lang="en-GB" b="1" cap="all" dirty="0"/>
              <a:t>S</a:t>
            </a:r>
            <a:r>
              <a:rPr lang="en-GB" b="1" dirty="0"/>
              <a:t>anderson</a:t>
            </a:r>
            <a:r>
              <a:rPr lang="en-GB" b="1" cap="all" dirty="0"/>
              <a:t> a., </a:t>
            </a:r>
            <a:r>
              <a:rPr lang="en-GB" b="1" cap="all" dirty="0" err="1"/>
              <a:t>s</a:t>
            </a:r>
            <a:r>
              <a:rPr lang="en-GB" b="1" dirty="0" err="1"/>
              <a:t>afdar</a:t>
            </a:r>
            <a:r>
              <a:rPr lang="en-GB" b="1" dirty="0"/>
              <a:t> </a:t>
            </a:r>
            <a:r>
              <a:rPr lang="en-GB" b="1" cap="all" dirty="0"/>
              <a:t>S.</a:t>
            </a:r>
            <a:r>
              <a:rPr lang="en-GB" b="1" dirty="0"/>
              <a:t> (2012).</a:t>
            </a:r>
            <a:r>
              <a:rPr lang="en-GB" b="1" cap="all" dirty="0"/>
              <a:t> S</a:t>
            </a:r>
            <a:r>
              <a:rPr lang="en-GB" b="1" dirty="0"/>
              <a:t>ocial psychology</a:t>
            </a:r>
            <a:r>
              <a:rPr lang="en-GB" b="1" cap="all" dirty="0"/>
              <a:t>.- u</a:t>
            </a:r>
            <a:r>
              <a:rPr lang="en-GB" b="1" dirty="0"/>
              <a:t>niversity of Guelph. Wiley-sons</a:t>
            </a:r>
            <a:r>
              <a:rPr lang="en-US" b="1" dirty="0"/>
              <a:t>. </a:t>
            </a:r>
            <a:r>
              <a:rPr lang="en-GB" b="1" dirty="0"/>
              <a:t>Canada</a:t>
            </a:r>
            <a:r>
              <a:rPr lang="ru-RU" b="1" dirty="0"/>
              <a:t>. </a:t>
            </a:r>
            <a:r>
              <a:rPr lang="en-GB" b="1" dirty="0"/>
              <a:t>Ltd</a:t>
            </a:r>
            <a:r>
              <a:rPr lang="ru-RU" b="1" dirty="0"/>
              <a:t>.</a:t>
            </a:r>
          </a:p>
          <a:p>
            <a:pPr lvl="0"/>
            <a:r>
              <a:rPr lang="ru-RU" b="1" dirty="0"/>
              <a:t>Организационная психология: учебник / Ред. Е.И. Рогов. - М.: </a:t>
            </a:r>
            <a:r>
              <a:rPr lang="ru-RU" b="1" dirty="0" err="1"/>
              <a:t>Юрайт</a:t>
            </a:r>
            <a:r>
              <a:rPr lang="ru-RU" b="1" dirty="0"/>
              <a:t>, 2017.</a:t>
            </a:r>
          </a:p>
          <a:p>
            <a:pPr lvl="0"/>
            <a:r>
              <a:rPr lang="ru-RU" b="1" dirty="0" err="1"/>
              <a:t>Почебут</a:t>
            </a:r>
            <a:r>
              <a:rPr lang="ru-RU" b="1" dirty="0"/>
              <a:t> Л.Г., </a:t>
            </a:r>
            <a:r>
              <a:rPr lang="ru-RU" b="1" dirty="0" err="1"/>
              <a:t>Чикер</a:t>
            </a:r>
            <a:r>
              <a:rPr lang="ru-RU" b="1" dirty="0"/>
              <a:t> В.А. Организационная социальная психология. </a:t>
            </a:r>
            <a:r>
              <a:rPr lang="ru-RU" b="1" dirty="0" err="1"/>
              <a:t>Спб</a:t>
            </a:r>
            <a:r>
              <a:rPr lang="ru-RU" b="1" dirty="0"/>
              <a:t>.: Речь, 2015. </a:t>
            </a:r>
          </a:p>
          <a:p>
            <a:r>
              <a:rPr lang="ru-RU" b="1" dirty="0"/>
              <a:t>Интернет ресурсы: </a:t>
            </a:r>
          </a:p>
          <a:p>
            <a:r>
              <a:rPr lang="ru-RU" b="1" dirty="0"/>
              <a:t>www.azps.ru/handbook (психологический словарь) </a:t>
            </a:r>
          </a:p>
          <a:p>
            <a:r>
              <a:rPr lang="ru-RU" b="1" dirty="0"/>
              <a:t>www.edu.ru (федеральный портал «Российское образование») </a:t>
            </a:r>
          </a:p>
          <a:p>
            <a:r>
              <a:rPr lang="ru-RU" b="1" dirty="0"/>
              <a:t>www.psyed </a:t>
            </a:r>
          </a:p>
        </p:txBody>
      </p:sp>
    </p:spTree>
    <p:extLst>
      <p:ext uri="{BB962C8B-B14F-4D97-AF65-F5344CB8AC3E}">
        <p14:creationId xmlns:p14="http://schemas.microsoft.com/office/powerpoint/2010/main" val="151332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4360"/>
            <a:ext cx="10515600" cy="5775960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/>
              <a:t>Организационная </a:t>
            </a:r>
            <a:r>
              <a:rPr lang="ru-RU" sz="3600" b="1" dirty="0" smtClean="0"/>
              <a:t>психология </a:t>
            </a:r>
            <a:r>
              <a:rPr lang="ru-RU" sz="3600" b="1" dirty="0"/>
              <a:t>является разделом </a:t>
            </a:r>
            <a:r>
              <a:rPr lang="ru-RU" sz="3600" b="1" dirty="0" smtClean="0"/>
              <a:t>социальной </a:t>
            </a:r>
            <a:r>
              <a:rPr lang="ru-RU" sz="3600" b="1" dirty="0"/>
              <a:t>психологии</a:t>
            </a:r>
            <a:r>
              <a:rPr lang="ru-RU" sz="3600" b="1" dirty="0" smtClean="0"/>
              <a:t>.</a:t>
            </a:r>
          </a:p>
          <a:p>
            <a:pPr algn="just"/>
            <a:r>
              <a:rPr lang="ru-RU" sz="3600" b="1" dirty="0" smtClean="0"/>
              <a:t> </a:t>
            </a:r>
            <a:r>
              <a:rPr lang="ru-RU" sz="3600" b="1" dirty="0"/>
              <a:t>Организационная психология — прикладная </a:t>
            </a:r>
            <a:r>
              <a:rPr lang="ru-RU" sz="3600" b="1" dirty="0" smtClean="0"/>
              <a:t>отрасль психологии</a:t>
            </a:r>
            <a:r>
              <a:rPr lang="ru-RU" sz="3600" b="1" dirty="0"/>
              <a:t>, изучающая все аспекты психической деятельности и поведения людей в организациях </a:t>
            </a:r>
            <a:r>
              <a:rPr lang="ru-RU" sz="3600" b="1" dirty="0" smtClean="0"/>
              <a:t>с </a:t>
            </a:r>
            <a:r>
              <a:rPr lang="ru-RU" sz="3600" b="1" dirty="0"/>
              <a:t>целью повышения организационной эффективности и создания благоприятных условий для труда, индивидуального развития и психического здоровья членов организации</a:t>
            </a:r>
            <a:r>
              <a:rPr lang="ru-RU" sz="36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2440"/>
            <a:ext cx="10515600" cy="620268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11200" b="1" i="1" dirty="0"/>
              <a:t>Организационная </a:t>
            </a:r>
            <a:r>
              <a:rPr lang="ru-RU" sz="11200" b="1" i="1" dirty="0" smtClean="0"/>
              <a:t>психология </a:t>
            </a:r>
            <a:r>
              <a:rPr lang="ru-RU" sz="11200" b="1" dirty="0"/>
              <a:t>является </a:t>
            </a:r>
            <a:r>
              <a:rPr lang="ru-RU" sz="11200" b="1" dirty="0" smtClean="0"/>
              <a:t>раз</a:t>
            </a:r>
            <a:r>
              <a:rPr lang="ru-RU" sz="9800" b="1" dirty="0" smtClean="0"/>
              <a:t>делом прикладной социальной </a:t>
            </a:r>
            <a:r>
              <a:rPr lang="ru-RU" sz="9800" b="1" dirty="0"/>
              <a:t>психологии. </a:t>
            </a:r>
            <a:endParaRPr lang="ru-RU" sz="9800" b="1" dirty="0" smtClean="0"/>
          </a:p>
          <a:p>
            <a:pPr algn="just"/>
            <a:r>
              <a:rPr lang="ru-RU" sz="9800" b="1" dirty="0" smtClean="0"/>
              <a:t>Чтобы определить </a:t>
            </a:r>
            <a:r>
              <a:rPr lang="ru-RU" sz="9800" b="1" dirty="0"/>
              <a:t>ее предмет, </a:t>
            </a:r>
            <a:r>
              <a:rPr lang="ru-RU" sz="9800" b="1" dirty="0" smtClean="0"/>
              <a:t>необходимо исходить </a:t>
            </a:r>
            <a:r>
              <a:rPr lang="ru-RU" sz="9800" b="1" dirty="0"/>
              <a:t>из </a:t>
            </a:r>
            <a:r>
              <a:rPr lang="ru-RU" sz="9800" b="1" dirty="0" smtClean="0"/>
              <a:t>определения предмета </a:t>
            </a:r>
            <a:r>
              <a:rPr lang="ru-RU" sz="9800" b="1" dirty="0"/>
              <a:t>социальной психологии. </a:t>
            </a:r>
            <a:endParaRPr lang="ru-RU" sz="9800" b="1" dirty="0" smtClean="0"/>
          </a:p>
          <a:p>
            <a:pPr algn="just"/>
            <a:r>
              <a:rPr lang="ru-RU" sz="9800" b="1" dirty="0" smtClean="0"/>
              <a:t>Для </a:t>
            </a:r>
            <a:r>
              <a:rPr lang="ru-RU" sz="9800" b="1" dirty="0"/>
              <a:t>определения </a:t>
            </a:r>
            <a:r>
              <a:rPr lang="ru-RU" sz="9800" b="1" dirty="0" smtClean="0"/>
              <a:t>предмета </a:t>
            </a:r>
            <a:r>
              <a:rPr lang="ru-RU" sz="9800" b="1" dirty="0"/>
              <a:t>науки нужно четко разделять понятия ≪предмет</a:t>
            </a:r>
            <a:r>
              <a:rPr lang="ru-RU" sz="9800" b="1" dirty="0" smtClean="0"/>
              <a:t>≫ и </a:t>
            </a:r>
            <a:r>
              <a:rPr lang="ru-RU" sz="9800" b="1" dirty="0"/>
              <a:t>≪объект≫ науки. </a:t>
            </a:r>
            <a:endParaRPr lang="ru-RU" sz="9800" b="1" dirty="0" smtClean="0"/>
          </a:p>
          <a:p>
            <a:pPr algn="just"/>
            <a:r>
              <a:rPr lang="ru-RU" sz="9800" b="1" dirty="0" smtClean="0"/>
              <a:t>Объект </a:t>
            </a:r>
            <a:r>
              <a:rPr lang="ru-RU" sz="9800" b="1" dirty="0"/>
              <a:t>науки — это те реальные </a:t>
            </a:r>
            <a:r>
              <a:rPr lang="ru-RU" sz="9800" b="1" dirty="0" smtClean="0"/>
              <a:t>явления, которые</a:t>
            </a:r>
            <a:r>
              <a:rPr lang="ru-RU" sz="9800" b="1" dirty="0"/>
              <a:t> </a:t>
            </a:r>
            <a:r>
              <a:rPr lang="ru-RU" sz="9800" b="1" dirty="0" smtClean="0"/>
              <a:t>исследует </a:t>
            </a:r>
            <a:r>
              <a:rPr lang="ru-RU" sz="9800" b="1" dirty="0"/>
              <a:t>данная наука. </a:t>
            </a:r>
            <a:endParaRPr lang="ru-RU" sz="9800" b="1" dirty="0" smtClean="0"/>
          </a:p>
          <a:p>
            <a:pPr algn="just"/>
            <a:r>
              <a:rPr lang="ru-RU" sz="9800" b="1" dirty="0" smtClean="0"/>
              <a:t>Социальная психология изучает</a:t>
            </a:r>
            <a:r>
              <a:rPr lang="ru-RU" sz="9800" b="1" dirty="0"/>
              <a:t> </a:t>
            </a:r>
            <a:r>
              <a:rPr lang="ru-RU" sz="9800" b="1" dirty="0" smtClean="0"/>
              <a:t>три </a:t>
            </a:r>
            <a:r>
              <a:rPr lang="ru-RU" sz="9800" b="1" dirty="0"/>
              <a:t>вида объектов:</a:t>
            </a:r>
          </a:p>
          <a:p>
            <a:pPr marL="0" indent="0" algn="just">
              <a:buNone/>
            </a:pPr>
            <a:r>
              <a:rPr lang="ru-RU" sz="9800" b="1" dirty="0" smtClean="0"/>
              <a:t>	1</a:t>
            </a:r>
            <a:r>
              <a:rPr lang="ru-RU" sz="9800" b="1" dirty="0"/>
              <a:t>) личность в социальной среде;</a:t>
            </a:r>
          </a:p>
          <a:p>
            <a:pPr marL="0" indent="0" algn="just">
              <a:buNone/>
            </a:pPr>
            <a:r>
              <a:rPr lang="ru-RU" sz="9800" b="1" dirty="0" smtClean="0"/>
              <a:t>	2</a:t>
            </a:r>
            <a:r>
              <a:rPr lang="ru-RU" sz="9800" b="1" dirty="0"/>
              <a:t>) малые </a:t>
            </a:r>
            <a:r>
              <a:rPr lang="ru-RU" sz="9800" b="1" dirty="0" smtClean="0"/>
              <a:t>группы и </a:t>
            </a:r>
            <a:r>
              <a:rPr lang="ru-RU" sz="9800" b="1" dirty="0"/>
              <a:t>организации;</a:t>
            </a:r>
          </a:p>
          <a:p>
            <a:pPr marL="0" indent="0" algn="just">
              <a:buNone/>
            </a:pPr>
            <a:r>
              <a:rPr lang="ru-RU" sz="9800" b="1" dirty="0" smtClean="0"/>
              <a:t>	3</a:t>
            </a:r>
            <a:r>
              <a:rPr lang="ru-RU" sz="9800" b="1" dirty="0"/>
              <a:t>) большие социальные группы.</a:t>
            </a:r>
          </a:p>
        </p:txBody>
      </p:sp>
    </p:spTree>
    <p:extLst>
      <p:ext uri="{BB962C8B-B14F-4D97-AF65-F5344CB8AC3E}">
        <p14:creationId xmlns:p14="http://schemas.microsoft.com/office/powerpoint/2010/main" val="271184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94360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Предмет науки — это то ключевое понятие, вокруг </a:t>
            </a:r>
            <a:r>
              <a:rPr lang="ru-RU" sz="3200" b="1" dirty="0" smtClean="0"/>
              <a:t>которого </a:t>
            </a:r>
            <a:r>
              <a:rPr lang="ru-RU" sz="3200" b="1" dirty="0"/>
              <a:t>строится весь понятийный аппарат науки. 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Ключевым</a:t>
            </a:r>
            <a:r>
              <a:rPr lang="ru-RU" sz="3200" b="1" dirty="0"/>
              <a:t> </a:t>
            </a:r>
            <a:r>
              <a:rPr lang="ru-RU" sz="3200" b="1" dirty="0" smtClean="0"/>
              <a:t>в </a:t>
            </a:r>
            <a:r>
              <a:rPr lang="ru-RU" sz="3200" b="1" dirty="0"/>
              <a:t>социальной психологии является </a:t>
            </a:r>
            <a:r>
              <a:rPr lang="ru-RU" sz="3200" b="1" dirty="0" smtClean="0"/>
              <a:t>понятие общения.</a:t>
            </a:r>
          </a:p>
          <a:p>
            <a:pPr algn="just"/>
            <a:r>
              <a:rPr lang="ru-RU" sz="3200" b="1" dirty="0"/>
              <a:t>Понятие общения оказывается центральным и в </a:t>
            </a:r>
            <a:r>
              <a:rPr lang="ru-RU" sz="3200" b="1" dirty="0" smtClean="0"/>
              <a:t>организационной психологии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pPr algn="just"/>
            <a:r>
              <a:rPr lang="ru-RU" sz="3200" b="1" dirty="0" smtClean="0"/>
              <a:t>Предмет организационной психологии </a:t>
            </a:r>
            <a:r>
              <a:rPr lang="ru-RU" sz="3200" b="1" dirty="0"/>
              <a:t>— это влияние </a:t>
            </a:r>
            <a:r>
              <a:rPr lang="ru-RU" sz="3200" b="1" dirty="0" smtClean="0"/>
              <a:t>процесса общения </a:t>
            </a:r>
            <a:r>
              <a:rPr lang="ru-RU" sz="3200" b="1" dirty="0"/>
              <a:t>на </a:t>
            </a:r>
            <a:r>
              <a:rPr lang="ru-RU" sz="3200" b="1" dirty="0" smtClean="0"/>
              <a:t>профессиональную деятельность </a:t>
            </a:r>
            <a:r>
              <a:rPr lang="ru-RU" sz="3200" b="1" dirty="0"/>
              <a:t>людей, </a:t>
            </a:r>
            <a:r>
              <a:rPr lang="ru-RU" sz="3200" b="1" dirty="0" smtClean="0"/>
              <a:t>и прежде </a:t>
            </a:r>
            <a:r>
              <a:rPr lang="ru-RU" sz="3200" b="1" dirty="0"/>
              <a:t>всего на повышение </a:t>
            </a:r>
            <a:r>
              <a:rPr lang="ru-RU" sz="3200" b="1" dirty="0" smtClean="0"/>
              <a:t>производительности их </a:t>
            </a:r>
            <a:r>
              <a:rPr lang="ru-RU" sz="3200" b="1" dirty="0"/>
              <a:t>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50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6309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200" b="1" dirty="0" smtClean="0"/>
              <a:t>Сочетание </a:t>
            </a:r>
            <a:r>
              <a:rPr lang="ru-RU" sz="3200" b="1" dirty="0"/>
              <a:t>двух слов в наименовании дисциплины</a:t>
            </a:r>
          </a:p>
          <a:p>
            <a:pPr marL="0" indent="0" algn="just">
              <a:buNone/>
            </a:pPr>
            <a:r>
              <a:rPr lang="ru-RU" sz="3200" b="1" dirty="0"/>
              <a:t>≪организационная психология≫ указывает на ее </a:t>
            </a:r>
            <a:r>
              <a:rPr lang="ru-RU" sz="3200" b="1" dirty="0" smtClean="0"/>
              <a:t>пограничное </a:t>
            </a:r>
            <a:r>
              <a:rPr lang="ru-RU" sz="3200" b="1" dirty="0"/>
              <a:t>положение между психологией и общей теорией </a:t>
            </a:r>
            <a:r>
              <a:rPr lang="ru-RU" sz="3200" b="1" dirty="0" smtClean="0"/>
              <a:t>организации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pPr marL="0" indent="0" algn="just">
              <a:buNone/>
            </a:pPr>
            <a:r>
              <a:rPr lang="ru-RU" sz="3200" b="1" dirty="0"/>
              <a:t>	</a:t>
            </a:r>
            <a:r>
              <a:rPr lang="ru-RU" sz="3200" b="1" dirty="0" smtClean="0"/>
              <a:t>Это </a:t>
            </a:r>
            <a:r>
              <a:rPr lang="ru-RU" sz="3200" b="1" dirty="0"/>
              <a:t>дает основания сформулировать следующее</a:t>
            </a:r>
          </a:p>
          <a:p>
            <a:pPr marL="0" indent="0" algn="just">
              <a:buNone/>
            </a:pPr>
            <a:r>
              <a:rPr lang="ru-RU" sz="3200" b="1" dirty="0" smtClean="0"/>
              <a:t>	определение </a:t>
            </a:r>
            <a:r>
              <a:rPr lang="ru-RU" sz="3200" b="1" dirty="0"/>
              <a:t>предмета организационной </a:t>
            </a:r>
            <a:r>
              <a:rPr lang="ru-RU" sz="3200" b="1" dirty="0" smtClean="0"/>
              <a:t>	психологии</a:t>
            </a:r>
            <a:r>
              <a:rPr lang="ru-RU" sz="3200" b="1" dirty="0"/>
              <a:t>: </a:t>
            </a:r>
            <a:endParaRPr lang="ru-RU" sz="3200" b="1" dirty="0" smtClean="0"/>
          </a:p>
          <a:p>
            <a:pPr marL="0" indent="0" algn="just">
              <a:buNone/>
            </a:pPr>
            <a:r>
              <a:rPr lang="ru-RU" sz="3200" b="1" dirty="0" smtClean="0"/>
              <a:t>	предметом </a:t>
            </a:r>
            <a:r>
              <a:rPr lang="ru-RU" sz="3200" b="1" dirty="0"/>
              <a:t>организационной психологии является 	</a:t>
            </a:r>
            <a:r>
              <a:rPr lang="ru-RU" sz="3200" b="1" dirty="0" smtClean="0"/>
              <a:t>изучение социально-психологических 	закономерностей поведения людей </a:t>
            </a:r>
            <a:r>
              <a:rPr lang="ru-RU" sz="3200" b="1" dirty="0"/>
              <a:t>в организациях, а </a:t>
            </a:r>
            <a:r>
              <a:rPr lang="ru-RU" sz="3200" b="1" dirty="0" smtClean="0"/>
              <a:t>	также социально-психологических характеристик 	самих </a:t>
            </a:r>
            <a:r>
              <a:rPr lang="ru-RU" sz="3200" b="1" dirty="0"/>
              <a:t>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586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078"/>
            <a:ext cx="10515600" cy="5831457"/>
          </a:xfrm>
        </p:spPr>
        <p:txBody>
          <a:bodyPr/>
          <a:lstStyle/>
          <a:p>
            <a:r>
              <a:rPr lang="ru-RU" dirty="0"/>
              <a:t>Объект организационной психологии может быть разделен на три уровня анализа – микро-, мета- и макроуровень. </a:t>
            </a:r>
            <a:endParaRPr lang="en-US" dirty="0" smtClean="0"/>
          </a:p>
          <a:p>
            <a:r>
              <a:rPr lang="ru-RU" dirty="0" smtClean="0"/>
              <a:t>На </a:t>
            </a:r>
            <a:r>
              <a:rPr lang="ru-RU" dirty="0"/>
              <a:t>микроуровне изучается человек, включенный в организационные отношения, на </a:t>
            </a:r>
            <a:r>
              <a:rPr lang="ru-RU" dirty="0" err="1"/>
              <a:t>метауровне</a:t>
            </a:r>
            <a:r>
              <a:rPr lang="ru-RU" dirty="0"/>
              <a:t> – группы, объединяющие людей, входящих в организацию, а на макроуровне – организация как система, частью которой являются люди и группы. 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/>
              <a:t>обобщенном виде в качестве предмета организационной психологии выступает активность человека, группы, организации, проявляющаяся как во внутренней среде организации, в границах ее пространства, так и во внешней среде при взаимодействии организации с клиентами, общественностью, государством и иными лицами, </a:t>
            </a:r>
          </a:p>
        </p:txBody>
      </p:sp>
      <p:pic>
        <p:nvPicPr>
          <p:cNvPr id="1026" name="Picture 2" descr="wa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wa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9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9125"/>
            <a:ext cx="10515600" cy="541783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Основные задачи организационной психологии продиктованы вопросами, возникающими как у собственников и менеджеров организаций, так и людей, выполняющих исполнительские функции. </a:t>
            </a:r>
            <a:endParaRPr lang="en-US" dirty="0" smtClean="0"/>
          </a:p>
          <a:p>
            <a:r>
              <a:rPr lang="ru-RU" dirty="0" smtClean="0"/>
              <a:t>Такие </a:t>
            </a:r>
            <a:r>
              <a:rPr lang="ru-RU" dirty="0"/>
              <a:t>вопросы, как правило, начинаются со слов почему, что делать, как делать, зачем делать. </a:t>
            </a:r>
            <a:endParaRPr lang="en-US" dirty="0" smtClean="0"/>
          </a:p>
          <a:p>
            <a:r>
              <a:rPr lang="ru-RU" dirty="0" smtClean="0"/>
              <a:t>Эти </a:t>
            </a:r>
            <a:r>
              <a:rPr lang="ru-RU" dirty="0"/>
              <a:t>вопросы касаются собственного поведения человека, поведения его коллег, руководителей, подчиненных и поведения тех лиц, в которых заинтересована организация (потребители, клиенты, заказчики, подрядчики). </a:t>
            </a:r>
            <a:endParaRPr lang="en-US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организационная психология решает такую задачу как изучение субъектов организационного поведения и разработка психологически обоснованных технологий для решения организационных задач, связанных с "человеческим фактором" и внедрением этих технологий в организационную реальность. Вытекающие из этого перечня подзадачи диктуют, что же нужно делать организационному психологу. </a:t>
            </a:r>
            <a:endParaRPr lang="en-US" dirty="0" smtClean="0"/>
          </a:p>
          <a:p>
            <a:r>
              <a:rPr lang="ru-RU" dirty="0" smtClean="0"/>
              <a:t>Суть </a:t>
            </a:r>
            <a:r>
              <a:rPr lang="ru-RU" dirty="0"/>
              <a:t>их заключается в следующем.</a:t>
            </a:r>
          </a:p>
        </p:txBody>
      </p:sp>
    </p:spTree>
    <p:extLst>
      <p:ext uri="{BB962C8B-B14F-4D97-AF65-F5344CB8AC3E}">
        <p14:creationId xmlns:p14="http://schemas.microsoft.com/office/powerpoint/2010/main" val="2121415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754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Лекция 1. Организационная психология как современная отрасль научного знания</vt:lpstr>
      <vt:lpstr>ВОПРОСЫ</vt:lpstr>
      <vt:lpstr>Учебная литература: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42</cp:revision>
  <dcterms:created xsi:type="dcterms:W3CDTF">2019-09-10T08:51:54Z</dcterms:created>
  <dcterms:modified xsi:type="dcterms:W3CDTF">2019-09-14T19:28:45Z</dcterms:modified>
</cp:coreProperties>
</file>